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4" r:id="rId7"/>
    <p:sldId id="296" r:id="rId8"/>
    <p:sldId id="295" r:id="rId9"/>
    <p:sldId id="486" r:id="rId10"/>
    <p:sldId id="297" r:id="rId11"/>
    <p:sldId id="583" r:id="rId12"/>
    <p:sldId id="587" r:id="rId13"/>
    <p:sldId id="584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A1B947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60" y="5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DA47-017B-4F37-905D-FBDDC0A5405D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56DA-3BD9-42AD-BBEA-B818E396B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14-12-2022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B523-6C5D-433A-83FB-F2DCBB39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  <p:pic>
        <p:nvPicPr>
          <p:cNvPr id="3" name="Afbeelding 2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75685"/>
          </a:xfrm>
        </p:spPr>
        <p:txBody>
          <a:bodyPr/>
          <a:lstStyle/>
          <a:p>
            <a:r>
              <a:rPr lang="nl-NL" sz="2400" dirty="0">
                <a:solidFill>
                  <a:srgbClr val="3F9C35"/>
                </a:solidFill>
              </a:rPr>
              <a:t>Verbetering stikstofbenutting op akkerbouwbedrijven</a:t>
            </a:r>
          </a:p>
        </p:txBody>
      </p:sp>
      <p:pic>
        <p:nvPicPr>
          <p:cNvPr id="10" name="Picture Placeholder 9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51C7E159-BBC9-421E-9935-CB8BA1F7C1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298" y="3307559"/>
            <a:ext cx="2647950" cy="2647950"/>
          </a:xfrm>
        </p:spPr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76250" y="1114425"/>
            <a:ext cx="8447088" cy="466725"/>
          </a:xfrm>
        </p:spPr>
        <p:txBody>
          <a:bodyPr/>
          <a:lstStyle/>
          <a:p>
            <a:endParaRPr lang="nl-NL" i="1" dirty="0"/>
          </a:p>
          <a:p>
            <a:r>
              <a:rPr lang="nl-NL" i="1" dirty="0"/>
              <a:t>De rol van vruchtwisseling/bouwplan en vanggewassen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4342" y="2182605"/>
            <a:ext cx="8447087" cy="871431"/>
          </a:xfrm>
        </p:spPr>
        <p:txBody>
          <a:bodyPr/>
          <a:lstStyle/>
          <a:p>
            <a:r>
              <a:rPr lang="nl-NL" sz="1800" dirty="0"/>
              <a:t>Wim van Dijk, Willem van Geel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400E-004D-4D8D-AE5A-84CC4426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Conclusie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03637-53C6-4BEF-8685-54365149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Met </a:t>
            </a:r>
            <a:r>
              <a:rPr lang="en-GB" dirty="0" err="1"/>
              <a:t>bouwplan</a:t>
            </a:r>
            <a:r>
              <a:rPr lang="en-GB" dirty="0"/>
              <a:t>/</a:t>
            </a:r>
            <a:r>
              <a:rPr lang="en-GB" dirty="0" err="1"/>
              <a:t>vruchtwisseling</a:t>
            </a:r>
            <a:r>
              <a:rPr lang="en-GB" dirty="0"/>
              <a:t> en </a:t>
            </a:r>
            <a:r>
              <a:rPr lang="en-GB" dirty="0" err="1"/>
              <a:t>vanggewassen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te </a:t>
            </a:r>
            <a:r>
              <a:rPr lang="en-GB" dirty="0" err="1"/>
              <a:t>sturen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betere</a:t>
            </a:r>
            <a:r>
              <a:rPr lang="en-GB" dirty="0"/>
              <a:t> N-</a:t>
            </a:r>
            <a:r>
              <a:rPr lang="en-GB" dirty="0" err="1"/>
              <a:t>benutting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Doe wat nu al </a:t>
            </a:r>
            <a:r>
              <a:rPr lang="en-GB" dirty="0" err="1"/>
              <a:t>kan</a:t>
            </a:r>
            <a:endParaRPr lang="en-GB" dirty="0"/>
          </a:p>
          <a:p>
            <a:pPr lvl="2"/>
            <a:r>
              <a:rPr lang="en-GB" dirty="0" err="1"/>
              <a:t>Handboek</a:t>
            </a:r>
            <a:r>
              <a:rPr lang="en-GB" dirty="0"/>
              <a:t> </a:t>
            </a:r>
            <a:r>
              <a:rPr lang="en-GB" dirty="0" err="1"/>
              <a:t>bodem</a:t>
            </a:r>
            <a:r>
              <a:rPr lang="en-GB" dirty="0"/>
              <a:t> en </a:t>
            </a:r>
            <a:r>
              <a:rPr lang="en-GB" dirty="0" err="1"/>
              <a:t>bemesting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Maatwerk</a:t>
            </a:r>
            <a:r>
              <a:rPr lang="en-GB" dirty="0"/>
              <a:t> </a:t>
            </a:r>
            <a:r>
              <a:rPr lang="en-GB" dirty="0" err="1"/>
              <a:t>nodig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75A18-0463-4196-8EAC-4A419C3A6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21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1635-4DFC-41C1-B4B5-629167C3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75685"/>
          </a:xfrm>
        </p:spPr>
        <p:txBody>
          <a:bodyPr/>
          <a:lstStyle/>
          <a:p>
            <a:r>
              <a:rPr lang="en-GB" sz="2400" b="1" dirty="0" err="1">
                <a:solidFill>
                  <a:srgbClr val="3F9C35"/>
                </a:solidFill>
              </a:rPr>
              <a:t>Belang</a:t>
            </a:r>
            <a:r>
              <a:rPr lang="en-GB" sz="2400" b="1" dirty="0">
                <a:solidFill>
                  <a:srgbClr val="3F9C35"/>
                </a:solidFill>
              </a:rPr>
              <a:t>/context </a:t>
            </a:r>
            <a:r>
              <a:rPr lang="en-GB" sz="2400" b="1" dirty="0" err="1">
                <a:solidFill>
                  <a:srgbClr val="3F9C35"/>
                </a:solidFill>
              </a:rPr>
              <a:t>bouwplan</a:t>
            </a:r>
            <a:r>
              <a:rPr lang="en-GB" sz="2400" b="1" dirty="0">
                <a:solidFill>
                  <a:srgbClr val="3F9C35"/>
                </a:solidFill>
              </a:rPr>
              <a:t> i.r.t. N-</a:t>
            </a:r>
            <a:r>
              <a:rPr lang="en-GB" sz="2400" b="1" dirty="0" err="1">
                <a:solidFill>
                  <a:srgbClr val="3F9C35"/>
                </a:solidFill>
              </a:rPr>
              <a:t>benutting</a:t>
            </a:r>
            <a:endParaRPr lang="en-GB" sz="2400" b="1" dirty="0">
              <a:solidFill>
                <a:srgbClr val="3F9C3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300FD-414F-4C90-9DCB-72EFD7C9F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1005873"/>
            <a:ext cx="8521188" cy="4831882"/>
          </a:xfrm>
        </p:spPr>
        <p:txBody>
          <a:bodyPr/>
          <a:lstStyle/>
          <a:p>
            <a:r>
              <a:rPr lang="en-GB" dirty="0"/>
              <a:t>Effect op N-</a:t>
            </a:r>
            <a:r>
              <a:rPr lang="en-GB" dirty="0" err="1"/>
              <a:t>benutting</a:t>
            </a:r>
            <a:r>
              <a:rPr lang="en-GB" dirty="0"/>
              <a:t> via:</a:t>
            </a:r>
          </a:p>
          <a:p>
            <a:pPr lvl="1"/>
            <a:r>
              <a:rPr lang="en-GB" dirty="0" err="1"/>
              <a:t>Aandeel</a:t>
            </a:r>
            <a:r>
              <a:rPr lang="en-GB" dirty="0"/>
              <a:t> </a:t>
            </a:r>
            <a:r>
              <a:rPr lang="en-GB" dirty="0" err="1"/>
              <a:t>gewassen</a:t>
            </a:r>
            <a:r>
              <a:rPr lang="en-GB" dirty="0"/>
              <a:t> met </a:t>
            </a:r>
            <a:r>
              <a:rPr lang="en-GB" dirty="0" err="1"/>
              <a:t>lage</a:t>
            </a:r>
            <a:r>
              <a:rPr lang="en-GB" dirty="0"/>
              <a:t> N-</a:t>
            </a:r>
            <a:r>
              <a:rPr lang="en-GB" dirty="0" err="1"/>
              <a:t>verliezen</a:t>
            </a:r>
            <a:endParaRPr lang="en-GB" dirty="0"/>
          </a:p>
          <a:p>
            <a:pPr lvl="1"/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vanggewassen</a:t>
            </a:r>
            <a:endParaRPr lang="en-GB" dirty="0"/>
          </a:p>
          <a:p>
            <a:pPr lvl="1"/>
            <a:r>
              <a:rPr lang="en-GB" dirty="0" err="1"/>
              <a:t>Gewasvolgorde</a:t>
            </a:r>
            <a:endParaRPr lang="en-GB" dirty="0"/>
          </a:p>
          <a:p>
            <a:pPr lvl="1"/>
            <a:r>
              <a:rPr lang="en-GB" dirty="0" err="1"/>
              <a:t>Bodem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gewasproductie</a:t>
            </a:r>
            <a:r>
              <a:rPr lang="en-GB" dirty="0">
                <a:sym typeface="Wingdings" panose="05000000000000000000" pitchFamily="2" charset="2"/>
              </a:rPr>
              <a:t>  N-</a:t>
            </a:r>
            <a:r>
              <a:rPr lang="en-GB" dirty="0" err="1">
                <a:sym typeface="Wingdings" panose="05000000000000000000" pitchFamily="2" charset="2"/>
              </a:rPr>
              <a:t>afvoer</a:t>
            </a:r>
            <a:r>
              <a:rPr lang="en-GB" dirty="0">
                <a:sym typeface="Wingdings" panose="05000000000000000000" pitchFamily="2" charset="2"/>
              </a:rPr>
              <a:t>/</a:t>
            </a:r>
            <a:r>
              <a:rPr lang="en-GB" dirty="0" err="1">
                <a:sym typeface="Wingdings" panose="05000000000000000000" pitchFamily="2" charset="2"/>
              </a:rPr>
              <a:t>overschot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Beleid</a:t>
            </a:r>
            <a:r>
              <a:rPr lang="en-GB" dirty="0"/>
              <a:t>: 7</a:t>
            </a:r>
            <a:r>
              <a:rPr lang="en-GB" baseline="30000" dirty="0"/>
              <a:t>e</a:t>
            </a:r>
            <a:r>
              <a:rPr lang="en-GB" dirty="0"/>
              <a:t> </a:t>
            </a:r>
            <a:r>
              <a:rPr lang="en-GB" dirty="0" err="1"/>
              <a:t>Nitraatactieprogramma</a:t>
            </a:r>
            <a:r>
              <a:rPr lang="en-GB" dirty="0"/>
              <a:t> (</a:t>
            </a:r>
            <a:r>
              <a:rPr lang="en-GB" dirty="0" err="1"/>
              <a:t>zand</a:t>
            </a:r>
            <a:r>
              <a:rPr lang="en-GB" dirty="0"/>
              <a:t>/</a:t>
            </a:r>
            <a:r>
              <a:rPr lang="en-GB" dirty="0" err="1"/>
              <a:t>löss</a:t>
            </a:r>
            <a:r>
              <a:rPr lang="en-GB" dirty="0"/>
              <a:t>)/GLB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EAD38-B763-47CA-AB87-357BF46BE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2</a:t>
            </a:fld>
            <a:endParaRPr lang="nl-NL" dirty="0"/>
          </a:p>
        </p:txBody>
      </p:sp>
      <p:pic>
        <p:nvPicPr>
          <p:cNvPr id="5" name="Picture 4" descr="winterrogge 1e zaai">
            <a:extLst>
              <a:ext uri="{FF2B5EF4-FFF2-40B4-BE49-F238E27FC236}">
                <a16:creationId xmlns:a16="http://schemas.microsoft.com/office/drawing/2014/main" id="{C0E1931F-4A07-4B15-BFCB-1CC40638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21" y="4895258"/>
            <a:ext cx="1815969" cy="136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760C9-2770-4807-A5B8-295704CF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69" y="4917931"/>
            <a:ext cx="2202198" cy="1355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8C5E6-0319-41D2-9B85-62BB472A098F}"/>
              </a:ext>
            </a:extLst>
          </p:cNvPr>
          <p:cNvSpPr txBox="1"/>
          <p:nvPr/>
        </p:nvSpPr>
        <p:spPr>
          <a:xfrm>
            <a:off x="1178008" y="4532365"/>
            <a:ext cx="2051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err="1">
                <a:latin typeface="Verdana" pitchFamily="34" charset="0"/>
              </a:rPr>
              <a:t>Rustgewassen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DC157-E10A-4C3C-9B15-FA271EA6F15B}"/>
              </a:ext>
            </a:extLst>
          </p:cNvPr>
          <p:cNvSpPr txBox="1"/>
          <p:nvPr/>
        </p:nvSpPr>
        <p:spPr>
          <a:xfrm>
            <a:off x="5305620" y="4529096"/>
            <a:ext cx="2589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err="1">
                <a:latin typeface="Verdana" pitchFamily="34" charset="0"/>
              </a:rPr>
              <a:t>Vanggewassen</a:t>
            </a:r>
            <a:endParaRPr lang="en-GB" sz="2000" dirty="0">
              <a:latin typeface="Verdana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4F1DDF-24C1-49F9-A19C-ED75C07996EC}"/>
              </a:ext>
            </a:extLst>
          </p:cNvPr>
          <p:cNvCxnSpPr>
            <a:cxnSpLocks/>
          </p:cNvCxnSpPr>
          <p:nvPr/>
        </p:nvCxnSpPr>
        <p:spPr>
          <a:xfrm flipH="1">
            <a:off x="2639472" y="4124520"/>
            <a:ext cx="697119" cy="404576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E41AA0-7280-4942-96F8-8EBDB66DA899}"/>
              </a:ext>
            </a:extLst>
          </p:cNvPr>
          <p:cNvCxnSpPr>
            <a:cxnSpLocks/>
          </p:cNvCxnSpPr>
          <p:nvPr/>
        </p:nvCxnSpPr>
        <p:spPr>
          <a:xfrm>
            <a:off x="5267613" y="4124520"/>
            <a:ext cx="932154" cy="392378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solidFill>
                  <a:srgbClr val="3F9C35"/>
                </a:solidFill>
              </a:rPr>
              <a:t>Verschillen</a:t>
            </a:r>
            <a:r>
              <a:rPr lang="en-GB" b="1" dirty="0">
                <a:solidFill>
                  <a:srgbClr val="3F9C35"/>
                </a:solidFill>
              </a:rPr>
              <a:t> in N-</a:t>
            </a:r>
            <a:r>
              <a:rPr lang="en-GB" b="1" dirty="0" err="1">
                <a:solidFill>
                  <a:srgbClr val="3F9C35"/>
                </a:solidFill>
              </a:rPr>
              <a:t>overschot</a:t>
            </a:r>
            <a:r>
              <a:rPr lang="en-GB" b="1" dirty="0">
                <a:solidFill>
                  <a:srgbClr val="3F9C35"/>
                </a:solidFill>
              </a:rPr>
              <a:t> </a:t>
            </a:r>
            <a:r>
              <a:rPr lang="en-GB" b="1" dirty="0" err="1">
                <a:solidFill>
                  <a:srgbClr val="3F9C35"/>
                </a:solidFill>
              </a:rPr>
              <a:t>gewassen</a:t>
            </a:r>
            <a:endParaRPr lang="en-GB" sz="3100" b="1" i="1" dirty="0">
              <a:solidFill>
                <a:srgbClr val="3F9C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3B523-6C5D-433A-83FB-F2DCBB3978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B98112-B807-48B0-BC39-5135DA69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0" y="1822140"/>
            <a:ext cx="5080856" cy="3053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929B1-FFA7-46DC-B7BA-8715265ADA49}"/>
              </a:ext>
            </a:extLst>
          </p:cNvPr>
          <p:cNvSpPr txBox="1"/>
          <p:nvPr/>
        </p:nvSpPr>
        <p:spPr>
          <a:xfrm>
            <a:off x="491642" y="1260417"/>
            <a:ext cx="7084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i="1" dirty="0">
                <a:latin typeface="Verdana" pitchFamily="34" charset="0"/>
              </a:rPr>
              <a:t>N-</a:t>
            </a:r>
            <a:r>
              <a:rPr lang="en-GB" i="1" dirty="0" err="1">
                <a:latin typeface="Verdana" pitchFamily="34" charset="0"/>
              </a:rPr>
              <a:t>overschot</a:t>
            </a:r>
            <a:r>
              <a:rPr lang="en-GB" i="1" dirty="0">
                <a:latin typeface="Verdana" pitchFamily="34" charset="0"/>
              </a:rPr>
              <a:t> = </a:t>
            </a:r>
            <a:r>
              <a:rPr lang="en-GB" i="1" dirty="0" err="1">
                <a:latin typeface="Verdana" pitchFamily="34" charset="0"/>
              </a:rPr>
              <a:t>gebruiksnorm</a:t>
            </a:r>
            <a:r>
              <a:rPr lang="en-GB" i="1" dirty="0">
                <a:latin typeface="Verdana" pitchFamily="34" charset="0"/>
              </a:rPr>
              <a:t> – </a:t>
            </a:r>
            <a:r>
              <a:rPr lang="en-GB" i="1" dirty="0" err="1">
                <a:latin typeface="Verdana" pitchFamily="34" charset="0"/>
              </a:rPr>
              <a:t>afvoer</a:t>
            </a:r>
            <a:r>
              <a:rPr lang="en-GB" i="1" dirty="0">
                <a:latin typeface="Verdana" pitchFamily="34" charset="0"/>
              </a:rPr>
              <a:t> met </a:t>
            </a:r>
            <a:r>
              <a:rPr lang="en-GB" i="1" dirty="0" err="1">
                <a:latin typeface="Verdana" pitchFamily="34" charset="0"/>
              </a:rPr>
              <a:t>geoogst</a:t>
            </a:r>
            <a:r>
              <a:rPr lang="en-GB" i="1" dirty="0">
                <a:latin typeface="Verdana" pitchFamily="34" charset="0"/>
              </a:rPr>
              <a:t> product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889B7-0ACE-452E-ABA2-8DC0326E38C2}"/>
              </a:ext>
            </a:extLst>
          </p:cNvPr>
          <p:cNvSpPr txBox="1"/>
          <p:nvPr/>
        </p:nvSpPr>
        <p:spPr>
          <a:xfrm>
            <a:off x="4003828" y="5228084"/>
            <a:ext cx="4930609" cy="98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600" dirty="0" err="1">
                <a:latin typeface="Verdana" pitchFamily="34" charset="0"/>
              </a:rPr>
              <a:t>Verschillen</a:t>
            </a:r>
            <a:r>
              <a:rPr lang="en-GB" sz="1600" dirty="0">
                <a:latin typeface="Verdana" pitchFamily="34" charset="0"/>
              </a:rPr>
              <a:t> door: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Verdana" pitchFamily="34" charset="0"/>
              </a:rPr>
              <a:t>Opname-efficiëntie</a:t>
            </a:r>
            <a:r>
              <a:rPr lang="en-GB" sz="1600" dirty="0">
                <a:latin typeface="Verdana" pitchFamily="34" charset="0"/>
              </a:rPr>
              <a:t>/beworteling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</a:rPr>
              <a:t>N in </a:t>
            </a:r>
            <a:r>
              <a:rPr lang="en-GB" sz="1600" dirty="0" err="1">
                <a:latin typeface="Verdana" pitchFamily="34" charset="0"/>
              </a:rPr>
              <a:t>gewasresten</a:t>
            </a:r>
            <a:endParaRPr lang="en-GB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2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B4FE-2FD8-4A1B-8D18-3BD7AEBE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b="1" dirty="0">
                <a:solidFill>
                  <a:srgbClr val="3F9C35"/>
                </a:solidFill>
              </a:rPr>
              <a:t>N-</a:t>
            </a:r>
            <a:r>
              <a:rPr lang="en-GB" b="1" dirty="0" err="1">
                <a:solidFill>
                  <a:srgbClr val="3F9C35"/>
                </a:solidFill>
              </a:rPr>
              <a:t>residu</a:t>
            </a:r>
            <a:r>
              <a:rPr lang="en-GB" b="1" dirty="0">
                <a:solidFill>
                  <a:srgbClr val="3F9C35"/>
                </a:solidFill>
              </a:rPr>
              <a:t> (0-60 cm) </a:t>
            </a:r>
            <a:r>
              <a:rPr lang="en-GB" b="1" dirty="0" err="1">
                <a:solidFill>
                  <a:srgbClr val="3F9C35"/>
                </a:solidFill>
              </a:rPr>
              <a:t>gewassen</a:t>
            </a:r>
            <a:br>
              <a:rPr lang="en-GB" dirty="0"/>
            </a:br>
            <a:r>
              <a:rPr lang="en-GB" i="1" dirty="0">
                <a:solidFill>
                  <a:srgbClr val="3F9C35"/>
                </a:solidFill>
              </a:rPr>
              <a:t>(</a:t>
            </a:r>
            <a:r>
              <a:rPr lang="en-GB" i="1" dirty="0" err="1">
                <a:solidFill>
                  <a:srgbClr val="3F9C35"/>
                </a:solidFill>
              </a:rPr>
              <a:t>Sturen</a:t>
            </a:r>
            <a:r>
              <a:rPr lang="en-GB" i="1" dirty="0">
                <a:solidFill>
                  <a:srgbClr val="3F9C35"/>
                </a:solidFill>
              </a:rPr>
              <a:t> op </a:t>
            </a:r>
            <a:r>
              <a:rPr lang="en-GB" i="1" dirty="0" err="1">
                <a:solidFill>
                  <a:srgbClr val="3F9C35"/>
                </a:solidFill>
              </a:rPr>
              <a:t>Nitraat</a:t>
            </a:r>
            <a:r>
              <a:rPr lang="en-GB" i="1" dirty="0">
                <a:solidFill>
                  <a:srgbClr val="3F9C35"/>
                </a:solidFill>
              </a:rPr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29E96-FD70-4A34-A3D2-F4D6712C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63" y="1534799"/>
            <a:ext cx="7410482" cy="4352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FDC05-CA9F-403F-9A06-E148A8B1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3B523-6C5D-433A-83FB-F2DCBB3978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b="1" dirty="0" err="1">
                <a:solidFill>
                  <a:srgbClr val="3F9C35"/>
                </a:solidFill>
              </a:rPr>
              <a:t>Gewasvolgorde</a:t>
            </a:r>
            <a:endParaRPr lang="en-GB" b="1" dirty="0">
              <a:solidFill>
                <a:srgbClr val="3F9C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46" y="962369"/>
            <a:ext cx="8521188" cy="4089600"/>
          </a:xfrm>
        </p:spPr>
        <p:txBody>
          <a:bodyPr/>
          <a:lstStyle/>
          <a:p>
            <a:r>
              <a:rPr lang="en-GB" sz="2000" b="1" dirty="0" err="1"/>
              <a:t>Nutriëntenoverdracht</a:t>
            </a:r>
            <a:r>
              <a:rPr lang="en-GB" sz="2000" b="1" dirty="0"/>
              <a:t> </a:t>
            </a:r>
            <a:r>
              <a:rPr lang="en-GB" sz="2000" b="1" dirty="0" err="1"/>
              <a:t>tussen</a:t>
            </a:r>
            <a:r>
              <a:rPr lang="en-GB" sz="2000" b="1" dirty="0"/>
              <a:t> </a:t>
            </a:r>
            <a:r>
              <a:rPr lang="en-GB" sz="2000" b="1" dirty="0" err="1"/>
              <a:t>gewassen</a:t>
            </a:r>
            <a:endParaRPr lang="en-GB" sz="2000" b="1" dirty="0"/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Gewasresten</a:t>
            </a:r>
            <a:r>
              <a:rPr lang="en-GB" sz="2000" dirty="0"/>
              <a:t> en </a:t>
            </a:r>
            <a:r>
              <a:rPr lang="en-GB" sz="2000" dirty="0" err="1"/>
              <a:t>groenbemesters</a:t>
            </a:r>
            <a:endParaRPr lang="en-GB" sz="2000" dirty="0"/>
          </a:p>
          <a:p>
            <a:pPr lvl="2"/>
            <a:r>
              <a:rPr lang="en-GB" sz="2000" dirty="0" err="1"/>
              <a:t>Houd</a:t>
            </a:r>
            <a:r>
              <a:rPr lang="en-GB" sz="2000" dirty="0"/>
              <a:t> </a:t>
            </a:r>
            <a:r>
              <a:rPr lang="en-GB" sz="2000" dirty="0" err="1"/>
              <a:t>rekening</a:t>
            </a:r>
            <a:r>
              <a:rPr lang="en-GB" sz="2000" dirty="0"/>
              <a:t> met N-</a:t>
            </a:r>
            <a:r>
              <a:rPr lang="en-GB" sz="2000" dirty="0" err="1"/>
              <a:t>nalevering</a:t>
            </a:r>
            <a:endParaRPr lang="en-GB" sz="2000" dirty="0"/>
          </a:p>
          <a:p>
            <a:pPr lvl="2"/>
            <a:r>
              <a:rPr lang="en-GB" sz="2000" dirty="0" err="1"/>
              <a:t>Benutting</a:t>
            </a:r>
            <a:r>
              <a:rPr lang="en-GB" sz="2000" dirty="0"/>
              <a:t> door </a:t>
            </a:r>
            <a:r>
              <a:rPr lang="en-GB" sz="2000" dirty="0" err="1"/>
              <a:t>volggewas</a:t>
            </a:r>
            <a:endParaRPr lang="en-GB" sz="2000" dirty="0"/>
          </a:p>
          <a:p>
            <a:pPr lvl="3"/>
            <a:r>
              <a:rPr lang="en-GB" sz="2000" dirty="0" err="1"/>
              <a:t>Totale</a:t>
            </a:r>
            <a:r>
              <a:rPr lang="en-GB" sz="2000" dirty="0"/>
              <a:t> N-</a:t>
            </a:r>
            <a:r>
              <a:rPr lang="en-GB" sz="2000" dirty="0" err="1"/>
              <a:t>opname</a:t>
            </a:r>
            <a:endParaRPr lang="en-GB" sz="2000" dirty="0"/>
          </a:p>
          <a:p>
            <a:pPr lvl="3"/>
            <a:r>
              <a:rPr lang="en-GB" sz="2000" dirty="0" err="1"/>
              <a:t>Lengte</a:t>
            </a:r>
            <a:r>
              <a:rPr lang="en-GB" sz="2000" dirty="0"/>
              <a:t> N-</a:t>
            </a:r>
            <a:r>
              <a:rPr lang="en-GB" sz="2000" dirty="0" err="1"/>
              <a:t>opnameperiode</a:t>
            </a:r>
            <a:endParaRPr lang="en-GB" sz="2000" dirty="0"/>
          </a:p>
          <a:p>
            <a:pPr lvl="1"/>
            <a:endParaRPr lang="en-GB" sz="2000" dirty="0"/>
          </a:p>
          <a:p>
            <a:pPr marL="696913" lvl="1" indent="0">
              <a:buNone/>
            </a:pPr>
            <a:endParaRPr lang="en-GB" sz="2000" dirty="0"/>
          </a:p>
          <a:p>
            <a:pPr lvl="1"/>
            <a:r>
              <a:rPr lang="en-GB" sz="2000" dirty="0" err="1"/>
              <a:t>Benutting</a:t>
            </a:r>
            <a:r>
              <a:rPr lang="en-GB" sz="2000" dirty="0"/>
              <a:t> </a:t>
            </a:r>
            <a:r>
              <a:rPr lang="en-GB" sz="2000" dirty="0" err="1"/>
              <a:t>achtergebleven</a:t>
            </a:r>
            <a:r>
              <a:rPr lang="en-GB" sz="2000" dirty="0"/>
              <a:t> N door </a:t>
            </a:r>
            <a:r>
              <a:rPr lang="en-GB" sz="2000" dirty="0" err="1"/>
              <a:t>diep</a:t>
            </a:r>
            <a:r>
              <a:rPr lang="en-GB" sz="2000" dirty="0"/>
              <a:t> </a:t>
            </a:r>
            <a:r>
              <a:rPr lang="en-GB" sz="2000" dirty="0" err="1"/>
              <a:t>wortelende</a:t>
            </a:r>
            <a:r>
              <a:rPr lang="en-GB" sz="2000" dirty="0"/>
              <a:t> </a:t>
            </a:r>
            <a:r>
              <a:rPr lang="en-GB" sz="2000" dirty="0" err="1"/>
              <a:t>gewassen</a:t>
            </a:r>
            <a:r>
              <a:rPr lang="en-GB" sz="2000" dirty="0"/>
              <a:t> (</a:t>
            </a:r>
            <a:r>
              <a:rPr lang="en-GB" sz="2000" dirty="0" err="1"/>
              <a:t>löss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3B523-6C5D-433A-83FB-F2DCBB3978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C154B-265A-4588-B117-459A25F8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62962" y="2716566"/>
            <a:ext cx="2226238" cy="16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904868C9-E5B6-43D9-BA36-B505EAF64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1304611"/>
          </a:xfrm>
        </p:spPr>
        <p:txBody>
          <a:bodyPr/>
          <a:lstStyle/>
          <a:p>
            <a:r>
              <a:rPr lang="nl-NL" altLang="nl-NL" b="1" dirty="0">
                <a:solidFill>
                  <a:srgbClr val="3F9C35"/>
                </a:solidFill>
              </a:rPr>
              <a:t>Principe vanggewas</a:t>
            </a:r>
            <a:br>
              <a:rPr lang="nl-NL" altLang="nl-NL" dirty="0"/>
            </a:br>
            <a:endParaRPr lang="en-US" altLang="nl-NL" dirty="0"/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9C967C8C-A12A-4169-ADA6-95F0BB45E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941762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Minerale bodem-N bij oogst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nl-NL" altLang="nl-NL" sz="28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               </a:t>
            </a:r>
            <a:endParaRPr lang="nl-NL" altLang="nl-NL" sz="20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N vanggewas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               </a:t>
            </a:r>
            <a:endParaRPr lang="nl-NL" altLang="nl-NL" sz="2800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nl-NL" altLang="nl-NL" sz="2800" dirty="0"/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nl-NL" altLang="nl-NL" sz="2800" dirty="0"/>
              <a:t>        N hoofdgewas</a:t>
            </a:r>
          </a:p>
          <a:p>
            <a:pPr>
              <a:lnSpc>
                <a:spcPct val="80000"/>
              </a:lnSpc>
            </a:pPr>
            <a:endParaRPr lang="en-US" altLang="nl-NL" sz="2400" dirty="0"/>
          </a:p>
        </p:txBody>
      </p:sp>
      <p:pic>
        <p:nvPicPr>
          <p:cNvPr id="470020" name="Picture 4">
            <a:extLst>
              <a:ext uri="{FF2B5EF4-FFF2-40B4-BE49-F238E27FC236}">
                <a16:creationId xmlns:a16="http://schemas.microsoft.com/office/drawing/2014/main" id="{525A25B2-4520-4A50-B7FD-E08DEE54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7" y="4764085"/>
            <a:ext cx="2325949" cy="17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8C3F61-07EC-491C-84D9-A9AB8C4B718F}"/>
              </a:ext>
            </a:extLst>
          </p:cNvPr>
          <p:cNvCxnSpPr/>
          <p:nvPr/>
        </p:nvCxnSpPr>
        <p:spPr>
          <a:xfrm>
            <a:off x="2840855" y="2317072"/>
            <a:ext cx="0" cy="6303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BDF317-3456-4251-839F-DFDADAA468E5}"/>
              </a:ext>
            </a:extLst>
          </p:cNvPr>
          <p:cNvSpPr txBox="1"/>
          <p:nvPr/>
        </p:nvSpPr>
        <p:spPr>
          <a:xfrm>
            <a:off x="3058355" y="2470646"/>
            <a:ext cx="32403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Opname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door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vanggewas</a:t>
            </a:r>
            <a:endParaRPr lang="en-GB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E67B2-5E4F-4494-9B29-8F7CE4AADF78}"/>
              </a:ext>
            </a:extLst>
          </p:cNvPr>
          <p:cNvSpPr txBox="1"/>
          <p:nvPr/>
        </p:nvSpPr>
        <p:spPr>
          <a:xfrm>
            <a:off x="3058355" y="3981329"/>
            <a:ext cx="3750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Mineralisatie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na</a:t>
            </a:r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Verdana" pitchFamily="34" charset="0"/>
              </a:rPr>
              <a:t>onderwerken</a:t>
            </a:r>
            <a:endParaRPr lang="en-GB" dirty="0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858326-1DFC-433A-8E8F-E4BC07592903}"/>
              </a:ext>
            </a:extLst>
          </p:cNvPr>
          <p:cNvCxnSpPr/>
          <p:nvPr/>
        </p:nvCxnSpPr>
        <p:spPr>
          <a:xfrm>
            <a:off x="2833458" y="3827755"/>
            <a:ext cx="0" cy="6303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226483-4AF7-4990-B73B-23F5C4CE962B}"/>
              </a:ext>
            </a:extLst>
          </p:cNvPr>
          <p:cNvSpPr txBox="1"/>
          <p:nvPr/>
        </p:nvSpPr>
        <p:spPr>
          <a:xfrm>
            <a:off x="1558773" y="5267310"/>
            <a:ext cx="3359455" cy="53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itchFamily="34" charset="0"/>
              </a:rPr>
              <a:t>Hogere</a:t>
            </a:r>
            <a:r>
              <a:rPr lang="en-GB" sz="1400" dirty="0">
                <a:latin typeface="Verdana" pitchFamily="34" charset="0"/>
              </a:rPr>
              <a:t> N-</a:t>
            </a:r>
            <a:r>
              <a:rPr lang="en-GB" sz="1400" dirty="0" err="1">
                <a:latin typeface="Verdana" pitchFamily="34" charset="0"/>
              </a:rPr>
              <a:t>opname</a:t>
            </a:r>
            <a:r>
              <a:rPr lang="en-GB" sz="1400" dirty="0">
                <a:latin typeface="Verdana" pitchFamily="34" charset="0"/>
              </a:rPr>
              <a:t> </a:t>
            </a:r>
            <a:r>
              <a:rPr lang="en-GB" sz="1400" dirty="0" err="1">
                <a:latin typeface="Verdana" pitchFamily="34" charset="0"/>
              </a:rPr>
              <a:t>hoofdgewas</a:t>
            </a:r>
            <a:endParaRPr lang="en-GB" sz="14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latin typeface="Verdana" pitchFamily="34" charset="0"/>
              </a:rPr>
              <a:t>Lagere</a:t>
            </a:r>
            <a:r>
              <a:rPr lang="en-GB" sz="1400" dirty="0">
                <a:latin typeface="Verdana" pitchFamily="34" charset="0"/>
              </a:rPr>
              <a:t> N-</a:t>
            </a:r>
            <a:r>
              <a:rPr lang="en-GB" sz="1400" dirty="0" err="1">
                <a:latin typeface="Verdana" pitchFamily="34" charset="0"/>
              </a:rPr>
              <a:t>bemesting</a:t>
            </a:r>
            <a:endParaRPr lang="en-GB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F337-C612-4C21-AD23-82B95C53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N-</a:t>
            </a:r>
            <a:r>
              <a:rPr lang="en-GB" dirty="0" err="1"/>
              <a:t>opname</a:t>
            </a:r>
            <a:r>
              <a:rPr lang="en-GB" dirty="0"/>
              <a:t> </a:t>
            </a:r>
            <a:r>
              <a:rPr lang="en-GB" dirty="0" err="1"/>
              <a:t>vanggewas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9028F-A3EE-4F3C-A7AB-69C25617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3B523-6C5D-433A-83FB-F2DCBB3978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2CF34-3C56-4CB9-A48F-A2E38272B85B}"/>
              </a:ext>
            </a:extLst>
          </p:cNvPr>
          <p:cNvSpPr txBox="1"/>
          <p:nvPr/>
        </p:nvSpPr>
        <p:spPr>
          <a:xfrm>
            <a:off x="491642" y="1162975"/>
            <a:ext cx="661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i="1" dirty="0" err="1">
                <a:latin typeface="Verdana" pitchFamily="34" charset="0"/>
              </a:rPr>
              <a:t>Onderzoek</a:t>
            </a:r>
            <a:r>
              <a:rPr lang="en-GB" sz="1600" i="1" dirty="0">
                <a:latin typeface="Verdana" pitchFamily="34" charset="0"/>
              </a:rPr>
              <a:t> </a:t>
            </a:r>
            <a:r>
              <a:rPr lang="en-GB" sz="1600" i="1" dirty="0" err="1">
                <a:latin typeface="Verdana" pitchFamily="34" charset="0"/>
              </a:rPr>
              <a:t>na</a:t>
            </a:r>
            <a:r>
              <a:rPr lang="en-GB" sz="1600" i="1" dirty="0">
                <a:latin typeface="Verdana" pitchFamily="34" charset="0"/>
              </a:rPr>
              <a:t> </a:t>
            </a:r>
            <a:r>
              <a:rPr lang="en-GB" sz="1600" i="1" dirty="0" err="1">
                <a:latin typeface="Verdana" pitchFamily="34" charset="0"/>
              </a:rPr>
              <a:t>aardappel</a:t>
            </a:r>
            <a:r>
              <a:rPr lang="en-GB" sz="1600" i="1" dirty="0">
                <a:latin typeface="Verdana" pitchFamily="34" charset="0"/>
              </a:rPr>
              <a:t>, </a:t>
            </a:r>
            <a:r>
              <a:rPr lang="en-GB" sz="1600" i="1" dirty="0" err="1">
                <a:latin typeface="Verdana" pitchFamily="34" charset="0"/>
              </a:rPr>
              <a:t>Vredepeel</a:t>
            </a:r>
            <a:r>
              <a:rPr lang="en-GB" sz="1600" i="1" dirty="0">
                <a:latin typeface="Verdana" pitchFamily="34" charset="0"/>
              </a:rPr>
              <a:t>, 2018-2020</a:t>
            </a:r>
          </a:p>
          <a:p>
            <a:pPr>
              <a:lnSpc>
                <a:spcPts val="1800"/>
              </a:lnSpc>
            </a:pPr>
            <a:r>
              <a:rPr lang="en-GB" sz="1600" i="1" dirty="0" err="1">
                <a:latin typeface="Verdana" pitchFamily="34" charset="0"/>
              </a:rPr>
              <a:t>Gemiddelde</a:t>
            </a:r>
            <a:r>
              <a:rPr lang="en-GB" sz="1600" i="1" dirty="0">
                <a:latin typeface="Verdana" pitchFamily="34" charset="0"/>
              </a:rPr>
              <a:t> </a:t>
            </a:r>
            <a:r>
              <a:rPr lang="en-GB" sz="1600" i="1" dirty="0" err="1">
                <a:latin typeface="Verdana" pitchFamily="34" charset="0"/>
              </a:rPr>
              <a:t>winterrogge</a:t>
            </a:r>
            <a:r>
              <a:rPr lang="en-GB" sz="1600" i="1" dirty="0">
                <a:latin typeface="Verdana" pitchFamily="34" charset="0"/>
              </a:rPr>
              <a:t>, </a:t>
            </a:r>
            <a:r>
              <a:rPr lang="en-GB" sz="1600" i="1" dirty="0" err="1">
                <a:latin typeface="Verdana" pitchFamily="34" charset="0"/>
              </a:rPr>
              <a:t>wintergerst</a:t>
            </a:r>
            <a:r>
              <a:rPr lang="en-GB" sz="1600" i="1" dirty="0">
                <a:latin typeface="Verdana" pitchFamily="34" charset="0"/>
              </a:rPr>
              <a:t> en </a:t>
            </a:r>
            <a:r>
              <a:rPr lang="en-GB" sz="1600" i="1" dirty="0" err="1">
                <a:latin typeface="Verdana" pitchFamily="34" charset="0"/>
              </a:rPr>
              <a:t>Japanse</a:t>
            </a:r>
            <a:r>
              <a:rPr lang="en-GB" sz="1600" i="1" dirty="0">
                <a:latin typeface="Verdana" pitchFamily="34" charset="0"/>
              </a:rPr>
              <a:t> haver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4112A-586B-4FF3-9A66-B7C7017E0507}"/>
              </a:ext>
            </a:extLst>
          </p:cNvPr>
          <p:cNvSpPr txBox="1"/>
          <p:nvPr/>
        </p:nvSpPr>
        <p:spPr>
          <a:xfrm>
            <a:off x="491642" y="5543669"/>
            <a:ext cx="7800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 err="1">
                <a:latin typeface="Verdana" pitchFamily="34" charset="0"/>
              </a:rPr>
              <a:t>Gemiddelde</a:t>
            </a:r>
            <a:r>
              <a:rPr lang="en-GB" dirty="0">
                <a:latin typeface="Verdana" pitchFamily="34" charset="0"/>
              </a:rPr>
              <a:t> N-</a:t>
            </a:r>
            <a:r>
              <a:rPr lang="en-GB" dirty="0" err="1">
                <a:latin typeface="Verdana" pitchFamily="34" charset="0"/>
              </a:rPr>
              <a:t>opname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bij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inzaai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rond</a:t>
            </a:r>
            <a:r>
              <a:rPr lang="en-GB" dirty="0">
                <a:latin typeface="Verdana" pitchFamily="34" charset="0"/>
              </a:rPr>
              <a:t> 1 </a:t>
            </a:r>
            <a:r>
              <a:rPr lang="en-GB" dirty="0" err="1">
                <a:latin typeface="Verdana" pitchFamily="34" charset="0"/>
              </a:rPr>
              <a:t>okt</a:t>
            </a:r>
            <a:r>
              <a:rPr lang="en-GB" dirty="0">
                <a:latin typeface="Verdana" pitchFamily="34" charset="0"/>
              </a:rPr>
              <a:t>: circa 40 kg N per ha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6B7A3-5C0A-4284-8A58-D4094746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42" y="2017835"/>
            <a:ext cx="5587040" cy="33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E4CD5-2EE6-4567-A031-5FA49BCA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Effect zaaitijdstip op nitraat grondwater na aardappel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7A3EE88-DCBF-4E6F-A853-29E6D4B5AC9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617153607"/>
              </p:ext>
            </p:extLst>
          </p:nvPr>
        </p:nvGraphicFramePr>
        <p:xfrm>
          <a:off x="491642" y="1138776"/>
          <a:ext cx="7910001" cy="22250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065242564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val="3327414748"/>
                    </a:ext>
                  </a:extLst>
                </a:gridCol>
                <a:gridCol w="1811044">
                  <a:extLst>
                    <a:ext uri="{9D8B030D-6E8A-4147-A177-3AD203B41FA5}">
                      <a16:colId xmlns:a16="http://schemas.microsoft.com/office/drawing/2014/main" val="3395215282"/>
                    </a:ext>
                  </a:extLst>
                </a:gridCol>
                <a:gridCol w="1722266">
                  <a:extLst>
                    <a:ext uri="{9D8B030D-6E8A-4147-A177-3AD203B41FA5}">
                      <a16:colId xmlns:a16="http://schemas.microsoft.com/office/drawing/2014/main" val="113394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Vanggewas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1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Geen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6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Laatste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week 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6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Eerste</a:t>
                      </a:r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 week </a:t>
                      </a:r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okt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36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3e week </a:t>
                      </a:r>
                      <a:r>
                        <a:rPr lang="en-GB" dirty="0" err="1">
                          <a:solidFill>
                            <a:schemeClr val="accent6"/>
                          </a:solidFill>
                        </a:rPr>
                        <a:t>okt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244474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383BEDF-4617-4729-BDA0-CA573F9E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8</a:t>
            </a:fld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1C2B1-2C41-4166-B9B6-6FB1AABB6452}"/>
              </a:ext>
            </a:extLst>
          </p:cNvPr>
          <p:cNvSpPr txBox="1"/>
          <p:nvPr/>
        </p:nvSpPr>
        <p:spPr>
          <a:xfrm>
            <a:off x="568171" y="3811972"/>
            <a:ext cx="7306323" cy="18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Verdana" pitchFamily="34" charset="0"/>
              </a:rPr>
              <a:t>Vanggewassen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geven</a:t>
            </a:r>
            <a:r>
              <a:rPr lang="en-GB" sz="1600" dirty="0">
                <a:latin typeface="Verdana" pitchFamily="34" charset="0"/>
              </a:rPr>
              <a:t> lager </a:t>
            </a:r>
            <a:r>
              <a:rPr lang="en-GB" sz="1600" dirty="0" err="1">
                <a:latin typeface="Verdana" pitchFamily="34" charset="0"/>
              </a:rPr>
              <a:t>nitraatgehalte</a:t>
            </a:r>
            <a:endParaRPr lang="en-GB" sz="1600" dirty="0">
              <a:latin typeface="Verdana" pitchFamily="34" charset="0"/>
            </a:endParaRP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</a:rPr>
              <a:t>Minus 5-50 mg/L</a:t>
            </a:r>
          </a:p>
          <a:p>
            <a:pPr>
              <a:lnSpc>
                <a:spcPts val="2300"/>
              </a:lnSpc>
            </a:pPr>
            <a:endParaRPr lang="en-GB" sz="1600" dirty="0">
              <a:latin typeface="Verdana" pitchFamily="34" charset="0"/>
            </a:endParaRP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latin typeface="Verdana" pitchFamily="34" charset="0"/>
              </a:rPr>
              <a:t>Daling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nitraatgehalte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soms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hoger</a:t>
            </a:r>
            <a:r>
              <a:rPr lang="en-GB" sz="1600" dirty="0">
                <a:latin typeface="Verdana" pitchFamily="34" charset="0"/>
              </a:rPr>
              <a:t> dan </a:t>
            </a:r>
            <a:r>
              <a:rPr lang="en-GB" sz="1600" dirty="0" err="1">
                <a:latin typeface="Verdana" pitchFamily="34" charset="0"/>
              </a:rPr>
              <a:t>verwacht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o.b.v</a:t>
            </a:r>
            <a:r>
              <a:rPr lang="en-GB" sz="1600" dirty="0">
                <a:latin typeface="Verdana" pitchFamily="34" charset="0"/>
              </a:rPr>
              <a:t>. N-</a:t>
            </a:r>
            <a:r>
              <a:rPr lang="en-GB" sz="1600" dirty="0" err="1">
                <a:latin typeface="Verdana" pitchFamily="34" charset="0"/>
              </a:rPr>
              <a:t>opname</a:t>
            </a:r>
            <a:r>
              <a:rPr lang="en-GB" sz="1600" dirty="0">
                <a:latin typeface="Verdana" pitchFamily="34" charset="0"/>
              </a:rPr>
              <a:t> </a:t>
            </a:r>
            <a:r>
              <a:rPr lang="en-GB" sz="1600" dirty="0" err="1">
                <a:latin typeface="Verdana" pitchFamily="34" charset="0"/>
              </a:rPr>
              <a:t>vanggewas</a:t>
            </a:r>
            <a:endParaRPr lang="en-GB" sz="1600" dirty="0">
              <a:latin typeface="Verdana" pitchFamily="34" charset="0"/>
            </a:endParaRP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itchFamily="34" charset="0"/>
              </a:rPr>
              <a:t>Meer </a:t>
            </a:r>
            <a:r>
              <a:rPr lang="en-GB" sz="1600" dirty="0" err="1">
                <a:latin typeface="Verdana" pitchFamily="34" charset="0"/>
              </a:rPr>
              <a:t>denitrificatie</a:t>
            </a:r>
            <a:r>
              <a:rPr lang="en-GB" sz="1600" dirty="0">
                <a:latin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97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48D6-25FF-41C6-85D3-F4A4D791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/>
              <a:t>Aandachtspunten</a:t>
            </a:r>
            <a:r>
              <a:rPr lang="en-GB" dirty="0"/>
              <a:t> </a:t>
            </a:r>
            <a:r>
              <a:rPr lang="en-GB" dirty="0" err="1"/>
              <a:t>bouwplan</a:t>
            </a:r>
            <a:r>
              <a:rPr lang="en-GB" dirty="0"/>
              <a:t>/</a:t>
            </a:r>
            <a:r>
              <a:rPr lang="en-GB" dirty="0" err="1"/>
              <a:t>vanggewassen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90BF-3DD1-4081-9ED1-9C8987789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12" y="1187179"/>
            <a:ext cx="8521188" cy="4089600"/>
          </a:xfrm>
        </p:spPr>
        <p:txBody>
          <a:bodyPr/>
          <a:lstStyle/>
          <a:p>
            <a:r>
              <a:rPr lang="en-GB" sz="1800" dirty="0" err="1"/>
              <a:t>Bouwplanaanpassingen</a:t>
            </a:r>
            <a:r>
              <a:rPr lang="en-GB" sz="1800" dirty="0"/>
              <a:t> </a:t>
            </a:r>
            <a:r>
              <a:rPr lang="en-GB" sz="1800" dirty="0" err="1"/>
              <a:t>hebben</a:t>
            </a:r>
            <a:r>
              <a:rPr lang="en-GB" sz="1800" dirty="0"/>
              <a:t> </a:t>
            </a:r>
            <a:r>
              <a:rPr lang="en-GB" sz="1800" dirty="0" err="1"/>
              <a:t>economische</a:t>
            </a:r>
            <a:r>
              <a:rPr lang="en-GB" sz="1800" dirty="0"/>
              <a:t> </a:t>
            </a:r>
            <a:r>
              <a:rPr lang="en-GB" sz="1800" dirty="0" err="1"/>
              <a:t>gevolgen</a:t>
            </a:r>
            <a:endParaRPr lang="en-GB" sz="1800" dirty="0"/>
          </a:p>
          <a:p>
            <a:pPr lvl="1"/>
            <a:r>
              <a:rPr lang="en-GB" sz="1800" b="1" dirty="0"/>
              <a:t>Korte </a:t>
            </a:r>
            <a:r>
              <a:rPr lang="en-GB" sz="1800" b="1" dirty="0" err="1"/>
              <a:t>termijn</a:t>
            </a:r>
            <a:r>
              <a:rPr lang="en-GB" sz="1800" dirty="0"/>
              <a:t>: </a:t>
            </a:r>
            <a:r>
              <a:rPr lang="en-GB" sz="1800" dirty="0" err="1"/>
              <a:t>lagere</a:t>
            </a:r>
            <a:r>
              <a:rPr lang="en-GB" sz="1800" dirty="0"/>
              <a:t> </a:t>
            </a:r>
            <a:r>
              <a:rPr lang="en-GB" sz="1800" dirty="0" err="1"/>
              <a:t>saldo’s</a:t>
            </a:r>
            <a:r>
              <a:rPr lang="en-GB" sz="1800" dirty="0"/>
              <a:t> </a:t>
            </a:r>
            <a:r>
              <a:rPr lang="en-GB" sz="1800" dirty="0" err="1"/>
              <a:t>rustgewassen</a:t>
            </a:r>
            <a:r>
              <a:rPr lang="en-GB" sz="1800" dirty="0"/>
              <a:t>, </a:t>
            </a:r>
            <a:r>
              <a:rPr lang="en-GB" sz="1800" dirty="0" err="1"/>
              <a:t>vroegere</a:t>
            </a:r>
            <a:r>
              <a:rPr lang="en-GB" sz="1800" dirty="0"/>
              <a:t> </a:t>
            </a:r>
            <a:r>
              <a:rPr lang="en-GB" sz="1800" dirty="0" err="1"/>
              <a:t>oogst</a:t>
            </a:r>
            <a:endParaRPr lang="en-GB" sz="1800" dirty="0"/>
          </a:p>
          <a:p>
            <a:pPr lvl="1"/>
            <a:r>
              <a:rPr lang="en-GB" sz="1800" b="1" dirty="0"/>
              <a:t>Lange </a:t>
            </a:r>
            <a:r>
              <a:rPr lang="en-GB" sz="1800" b="1" dirty="0" err="1"/>
              <a:t>termijn</a:t>
            </a:r>
            <a:r>
              <a:rPr lang="en-GB" sz="1800" dirty="0"/>
              <a:t>: </a:t>
            </a:r>
            <a:r>
              <a:rPr lang="en-GB" sz="1800" dirty="0" err="1"/>
              <a:t>betere</a:t>
            </a:r>
            <a:r>
              <a:rPr lang="en-GB" sz="1800" dirty="0"/>
              <a:t> </a:t>
            </a:r>
            <a:r>
              <a:rPr lang="en-GB" sz="1800" dirty="0" err="1"/>
              <a:t>bodemkwaliteit</a:t>
            </a:r>
            <a:r>
              <a:rPr lang="en-GB" sz="1800" dirty="0"/>
              <a:t>, </a:t>
            </a:r>
            <a:r>
              <a:rPr lang="en-GB" sz="1800" dirty="0" err="1"/>
              <a:t>biodiversiteit</a:t>
            </a:r>
            <a:r>
              <a:rPr lang="en-GB" sz="1800" dirty="0"/>
              <a:t>, </a:t>
            </a:r>
            <a:r>
              <a:rPr lang="en-GB" sz="1800" dirty="0" err="1"/>
              <a:t>klimaat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 err="1"/>
              <a:t>Vanggewassen</a:t>
            </a:r>
            <a:endParaRPr lang="en-GB" sz="1800" dirty="0"/>
          </a:p>
          <a:p>
            <a:pPr lvl="1"/>
            <a:r>
              <a:rPr lang="en-GB" sz="1800" dirty="0" err="1"/>
              <a:t>Bij</a:t>
            </a:r>
            <a:r>
              <a:rPr lang="en-GB" sz="1800" dirty="0"/>
              <a:t> </a:t>
            </a:r>
            <a:r>
              <a:rPr lang="en-GB" sz="1800" dirty="0" err="1"/>
              <a:t>vroege</a:t>
            </a:r>
            <a:r>
              <a:rPr lang="en-GB" sz="1800" dirty="0"/>
              <a:t> </a:t>
            </a:r>
            <a:r>
              <a:rPr lang="en-GB" sz="1800" dirty="0" err="1"/>
              <a:t>inzaai</a:t>
            </a:r>
            <a:r>
              <a:rPr lang="en-GB" sz="1800" dirty="0"/>
              <a:t> </a:t>
            </a:r>
            <a:r>
              <a:rPr lang="en-GB" sz="1800" dirty="0" err="1"/>
              <a:t>mogelijk</a:t>
            </a:r>
            <a:r>
              <a:rPr lang="en-GB" sz="1800" dirty="0"/>
              <a:t> </a:t>
            </a:r>
            <a:r>
              <a:rPr lang="en-GB" sz="1800" dirty="0" err="1"/>
              <a:t>lagere</a:t>
            </a:r>
            <a:r>
              <a:rPr lang="en-GB" sz="1800" dirty="0"/>
              <a:t> N-</a:t>
            </a:r>
            <a:r>
              <a:rPr lang="en-GB" sz="1800" dirty="0" err="1"/>
              <a:t>afvoer</a:t>
            </a:r>
            <a:r>
              <a:rPr lang="en-GB" sz="1800" dirty="0"/>
              <a:t> </a:t>
            </a:r>
            <a:r>
              <a:rPr lang="en-GB" sz="1800" dirty="0" err="1"/>
              <a:t>hoofdgewas</a:t>
            </a:r>
            <a:endParaRPr lang="en-GB" sz="1800" dirty="0"/>
          </a:p>
          <a:p>
            <a:pPr lvl="2"/>
            <a:r>
              <a:rPr lang="en-GB" sz="1800" dirty="0" err="1"/>
              <a:t>Bij</a:t>
            </a:r>
            <a:r>
              <a:rPr lang="en-GB" sz="1800" dirty="0"/>
              <a:t> </a:t>
            </a:r>
            <a:r>
              <a:rPr lang="en-GB" sz="1800" dirty="0" err="1"/>
              <a:t>vroegtijdige</a:t>
            </a:r>
            <a:r>
              <a:rPr lang="en-GB" sz="1800" dirty="0"/>
              <a:t> </a:t>
            </a:r>
            <a:r>
              <a:rPr lang="en-GB" sz="1800" dirty="0" err="1"/>
              <a:t>oogst</a:t>
            </a:r>
            <a:r>
              <a:rPr lang="en-GB" sz="1800" dirty="0"/>
              <a:t> </a:t>
            </a:r>
            <a:r>
              <a:rPr lang="en-GB" sz="1800" dirty="0" err="1"/>
              <a:t>aardappel</a:t>
            </a:r>
            <a:r>
              <a:rPr lang="en-GB" sz="1800" dirty="0"/>
              <a:t> </a:t>
            </a:r>
            <a:r>
              <a:rPr lang="en-GB" sz="1800" dirty="0" err="1"/>
              <a:t>veel</a:t>
            </a:r>
            <a:r>
              <a:rPr lang="en-GB" sz="1800" dirty="0"/>
              <a:t> N in </a:t>
            </a:r>
            <a:r>
              <a:rPr lang="en-GB" sz="1800" dirty="0" err="1"/>
              <a:t>loof</a:t>
            </a:r>
            <a:endParaRPr lang="en-GB" sz="1800" dirty="0"/>
          </a:p>
          <a:p>
            <a:pPr lvl="1"/>
            <a:r>
              <a:rPr lang="en-GB" sz="1800" dirty="0" err="1"/>
              <a:t>Tijdig</a:t>
            </a:r>
            <a:r>
              <a:rPr lang="en-GB" sz="1800" dirty="0"/>
              <a:t> </a:t>
            </a:r>
            <a:r>
              <a:rPr lang="en-GB" sz="1800" dirty="0" err="1"/>
              <a:t>inwerken</a:t>
            </a:r>
            <a:r>
              <a:rPr lang="en-GB" sz="1800" dirty="0"/>
              <a:t> </a:t>
            </a:r>
            <a:r>
              <a:rPr lang="en-GB" sz="1800" dirty="0" err="1"/>
              <a:t>voor</a:t>
            </a:r>
            <a:r>
              <a:rPr lang="en-GB" sz="1800" dirty="0"/>
              <a:t> </a:t>
            </a:r>
            <a:r>
              <a:rPr lang="en-GB" sz="1800" dirty="0" err="1"/>
              <a:t>goede</a:t>
            </a:r>
            <a:r>
              <a:rPr lang="en-GB" sz="1800" dirty="0"/>
              <a:t> </a:t>
            </a:r>
            <a:r>
              <a:rPr lang="en-GB" sz="1800" dirty="0" err="1"/>
              <a:t>benutting</a:t>
            </a:r>
            <a:endParaRPr lang="en-GB" sz="1800" dirty="0"/>
          </a:p>
          <a:p>
            <a:endParaRPr lang="en-GB" sz="1800" i="1" dirty="0"/>
          </a:p>
          <a:p>
            <a:r>
              <a:rPr lang="en-GB" sz="1800" dirty="0" err="1"/>
              <a:t>Bodemgezondheid</a:t>
            </a:r>
            <a:r>
              <a:rPr lang="en-GB" sz="1800" dirty="0"/>
              <a:t> </a:t>
            </a:r>
            <a:r>
              <a:rPr lang="en-GB" sz="1800" dirty="0" err="1"/>
              <a:t>bepaalt</a:t>
            </a:r>
            <a:r>
              <a:rPr lang="en-GB" sz="1800" dirty="0"/>
              <a:t> </a:t>
            </a:r>
            <a:r>
              <a:rPr lang="en-GB" sz="1800" dirty="0" err="1"/>
              <a:t>mede</a:t>
            </a:r>
            <a:r>
              <a:rPr lang="en-GB" sz="1800" dirty="0"/>
              <a:t> </a:t>
            </a:r>
            <a:r>
              <a:rPr lang="en-GB" sz="1800" dirty="0" err="1"/>
              <a:t>gewaskeuze</a:t>
            </a:r>
            <a:r>
              <a:rPr lang="en-GB" sz="1800" dirty="0"/>
              <a:t> en </a:t>
            </a:r>
            <a:r>
              <a:rPr lang="en-GB" sz="1800" dirty="0" err="1"/>
              <a:t>keuze</a:t>
            </a:r>
            <a:r>
              <a:rPr lang="en-GB" sz="1800" dirty="0"/>
              <a:t> </a:t>
            </a:r>
            <a:r>
              <a:rPr lang="en-GB" sz="1800" dirty="0" err="1"/>
              <a:t>vanggewas</a:t>
            </a:r>
            <a:r>
              <a:rPr lang="en-GB" sz="1800" dirty="0"/>
              <a:t>/</a:t>
            </a:r>
            <a:r>
              <a:rPr lang="en-GB" sz="1800" dirty="0" err="1"/>
              <a:t>groenbemester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099A5-BE44-4966-8570-D39BFD3A3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9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49BD9-BA7F-49D0-9BB4-8D26F183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20" y="5711402"/>
            <a:ext cx="2025815" cy="11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337D9ADB5C34494C4EBA5DACBCEA8" ma:contentTypeVersion="8" ma:contentTypeDescription="Een nieuw document maken." ma:contentTypeScope="" ma:versionID="a7f70b70a4f9208fb67bf0ca0bb505fc">
  <xsd:schema xmlns:xsd="http://www.w3.org/2001/XMLSchema" xmlns:xs="http://www.w3.org/2001/XMLSchema" xmlns:p="http://schemas.microsoft.com/office/2006/metadata/properties" xmlns:ns3="ae375950-9435-457e-bca7-51fde261a51b" targetNamespace="http://schemas.microsoft.com/office/2006/metadata/properties" ma:root="true" ma:fieldsID="2fd5f247560226230d006d6f85176e5b" ns3:_="">
    <xsd:import namespace="ae375950-9435-457e-bca7-51fde261a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75950-9435-457e-bca7-51fde261a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87B32E-5995-4E37-8ED5-064B703BE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375950-9435-457e-bca7-51fde261a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B81E8-44D6-4738-B951-6B1ABB6629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062C9-090A-4470-A5E6-29A2EA5CE5E5}">
  <ds:schemaRefs>
    <ds:schemaRef ds:uri="http://purl.org/dc/terms/"/>
    <ds:schemaRef ds:uri="http://schemas.microsoft.com/office/2006/documentManagement/types"/>
    <ds:schemaRef ds:uri="ae375950-9435-457e-bca7-51fde261a51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</TotalTime>
  <Words>328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Wageningen UR</vt:lpstr>
      <vt:lpstr>Verbetering stikstofbenutting op akkerbouwbedrijven</vt:lpstr>
      <vt:lpstr>Belang/context bouwplan i.r.t. N-benutting</vt:lpstr>
      <vt:lpstr>Verschillen in N-overschot gewassen</vt:lpstr>
      <vt:lpstr>N-residu (0-60 cm) gewassen (Sturen op Nitraat)</vt:lpstr>
      <vt:lpstr>Gewasvolgorde</vt:lpstr>
      <vt:lpstr>Principe vanggewas </vt:lpstr>
      <vt:lpstr>N-opname vanggewas </vt:lpstr>
      <vt:lpstr>Effect zaaitijdstip op nitraat grondwater na aardappel</vt:lpstr>
      <vt:lpstr>Aandachtspunten bouwplan/vanggewassen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Haan, Janjo de</cp:lastModifiedBy>
  <cp:revision>394</cp:revision>
  <cp:lastPrinted>2022-12-14T12:34:29Z</cp:lastPrinted>
  <dcterms:created xsi:type="dcterms:W3CDTF">2011-09-29T08:30:03Z</dcterms:created>
  <dcterms:modified xsi:type="dcterms:W3CDTF">2022-12-14T14:28:09Z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  <property fmtid="{D5CDD505-2E9C-101B-9397-08002B2CF9AE}" pid="3" name="ContentTypeId">
    <vt:lpwstr>0x010100AED337D9ADB5C34494C4EBA5DACBCEA8</vt:lpwstr>
  </property>
</Properties>
</file>